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15"/>
  </p:normalViewPr>
  <p:slideViewPr>
    <p:cSldViewPr snapToGrid="0">
      <p:cViewPr varScale="1">
        <p:scale>
          <a:sx n="106" d="100"/>
          <a:sy n="106"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39C669-8CC3-C147-A8A3-EEEA4CAE8D58}" type="datetimeFigureOut">
              <a:rPr lang="en-US" smtClean="0"/>
              <a:t>9/2/25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FCB7781-0E94-2549-9B0C-6721D05F946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795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39C669-8CC3-C147-A8A3-EEEA4CAE8D58}"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B7781-0E94-2549-9B0C-6721D05F946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351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39C669-8CC3-C147-A8A3-EEEA4CAE8D58}"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B7781-0E94-2549-9B0C-6721D05F946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65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39C669-8CC3-C147-A8A3-EEEA4CAE8D58}"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B7781-0E94-2549-9B0C-6721D05F946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33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9C669-8CC3-C147-A8A3-EEEA4CAE8D58}"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B7781-0E94-2549-9B0C-6721D05F946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537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39C669-8CC3-C147-A8A3-EEEA4CAE8D58}"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B7781-0E94-2549-9B0C-6721D05F946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28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39C669-8CC3-C147-A8A3-EEEA4CAE8D58}" type="datetimeFigureOut">
              <a:rPr lang="en-US" smtClean="0"/>
              <a:t>9/2/25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B7781-0E94-2549-9B0C-6721D05F946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001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39C669-8CC3-C147-A8A3-EEEA4CAE8D58}" type="datetimeFigureOut">
              <a:rPr lang="en-US" smtClean="0"/>
              <a:t>9/2/25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B7781-0E94-2549-9B0C-6721D05F946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829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9C669-8CC3-C147-A8A3-EEEA4CAE8D58}" type="datetimeFigureOut">
              <a:rPr lang="en-US" smtClean="0"/>
              <a:t>9/2/25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B7781-0E94-2549-9B0C-6721D05F9460}" type="slidenum">
              <a:rPr lang="en-US" smtClean="0"/>
              <a:t>‹#›</a:t>
            </a:fld>
            <a:endParaRPr lang="en-US"/>
          </a:p>
        </p:txBody>
      </p:sp>
    </p:spTree>
    <p:extLst>
      <p:ext uri="{BB962C8B-B14F-4D97-AF65-F5344CB8AC3E}">
        <p14:creationId xmlns:p14="http://schemas.microsoft.com/office/powerpoint/2010/main" val="2659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39C669-8CC3-C147-A8A3-EEEA4CAE8D58}"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B7781-0E94-2549-9B0C-6721D05F946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831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A39C669-8CC3-C147-A8A3-EEEA4CAE8D58}" type="datetimeFigureOut">
              <a:rPr lang="en-US" smtClean="0"/>
              <a:t>9/2/25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FCB7781-0E94-2549-9B0C-6721D05F946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555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A39C669-8CC3-C147-A8A3-EEEA4CAE8D58}" type="datetimeFigureOut">
              <a:rPr lang="en-US" smtClean="0"/>
              <a:t>9/2/25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FCB7781-0E94-2549-9B0C-6721D05F946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1747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png"/><Relationship Id="rId12" Type="http://schemas.openxmlformats.org/officeDocument/2006/relationships/hyperlink" Target="https://www.pngall.com/aerobic-png/" TargetMode="External"/><Relationship Id="rId2" Type="http://schemas.openxmlformats.org/officeDocument/2006/relationships/hyperlink" Target="mailto:yeartwo@croston-pri.lancs.sch.uk" TargetMode="External"/><Relationship Id="rId1" Type="http://schemas.openxmlformats.org/officeDocument/2006/relationships/slideLayout" Target="../slideLayouts/slideLayout1.xml"/><Relationship Id="rId6" Type="http://schemas.openxmlformats.org/officeDocument/2006/relationships/hyperlink" Target="https://openclipart.org/detail/205568/doctor-cartoon-by-cyberscooty-205300" TargetMode="External"/><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hyperlink" Target="https://www.flickr.com/photos/jeepersmedia/12704313815" TargetMode="External"/><Relationship Id="rId4" Type="http://schemas.openxmlformats.org/officeDocument/2006/relationships/hyperlink" Target="http://www.flickr.com/photos/rubyblossom/6260023695/" TargetMode="External"/><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freepngimg.com/png/30135-cute-cartoon-girl-photo" TargetMode="External"/><Relationship Id="rId3" Type="http://schemas.openxmlformats.org/officeDocument/2006/relationships/hyperlink" Target="https://openclipart.org/detail/59641/pencil-by-voyeg3r-59641" TargetMode="External"/><Relationship Id="rId7" Type="http://schemas.openxmlformats.org/officeDocument/2006/relationships/hyperlink" Target="https://commons.wikimedia.org/wiki/File:Religion_08.svg" TargetMode="External"/><Relationship Id="rId12" Type="http://schemas.openxmlformats.org/officeDocument/2006/relationships/image" Target="../media/image13.png"/><Relationship Id="rId17" Type="http://schemas.openxmlformats.org/officeDocument/2006/relationships/hyperlink" Target="https://pixabay.com/en/music-note-beams-beamed-notes-25705/" TargetMode="External"/><Relationship Id="rId2" Type="http://schemas.openxmlformats.org/officeDocument/2006/relationships/image" Target="../media/image8.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pedro-amaral-couto.deviantart.com/art/Cartoonish-Sofia-running-671901740" TargetMode="External"/><Relationship Id="rId5" Type="http://schemas.openxmlformats.org/officeDocument/2006/relationships/hyperlink" Target="https://svgsilh.com/009688/image/33766.html" TargetMode="External"/><Relationship Id="rId15" Type="http://schemas.openxmlformats.org/officeDocument/2006/relationships/hyperlink" Target="https://www.pexels.com/photo/lighted-bonfire-photography-1434598/" TargetMode="Externa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hyperlink" Target="https://pixabay.com/en/tablet-hand-technology-internet-812708/" TargetMode="External"/><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nip Same Side Corner Rectangle 21">
            <a:extLst>
              <a:ext uri="{FF2B5EF4-FFF2-40B4-BE49-F238E27FC236}">
                <a16:creationId xmlns:a16="http://schemas.microsoft.com/office/drawing/2014/main" id="{861E1E83-5732-1C4C-55BB-8BCA29D2650C}"/>
              </a:ext>
            </a:extLst>
          </p:cNvPr>
          <p:cNvSpPr/>
          <p:nvPr/>
        </p:nvSpPr>
        <p:spPr>
          <a:xfrm>
            <a:off x="4169741" y="2866552"/>
            <a:ext cx="3885957" cy="3583526"/>
          </a:xfrm>
          <a:prstGeom prst="snip2Same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97D9F0A-44C5-DB55-6503-81A03E479A53}"/>
              </a:ext>
            </a:extLst>
          </p:cNvPr>
          <p:cNvSpPr/>
          <p:nvPr/>
        </p:nvSpPr>
        <p:spPr>
          <a:xfrm>
            <a:off x="0" y="2166449"/>
            <a:ext cx="4152826" cy="4656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63461AC8-3C7B-1647-3396-194FD02ABD67}"/>
              </a:ext>
            </a:extLst>
          </p:cNvPr>
          <p:cNvSpPr/>
          <p:nvPr/>
        </p:nvSpPr>
        <p:spPr>
          <a:xfrm>
            <a:off x="8039176" y="1959611"/>
            <a:ext cx="3765340" cy="4800100"/>
          </a:xfrm>
          <a:prstGeom prst="roundRect">
            <a:avLst/>
          </a:prstGeom>
          <a:gradFill flip="none" rotWithShape="1">
            <a:gsLst>
              <a:gs pos="0">
                <a:srgbClr val="945200">
                  <a:tint val="66000"/>
                  <a:satMod val="160000"/>
                </a:srgbClr>
              </a:gs>
              <a:gs pos="50000">
                <a:srgbClr val="945200">
                  <a:tint val="44500"/>
                  <a:satMod val="160000"/>
                </a:srgbClr>
              </a:gs>
              <a:gs pos="100000">
                <a:srgbClr val="945200">
                  <a:tint val="23500"/>
                  <a:satMod val="160000"/>
                </a:srgb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6E60F84-56C7-75F2-0F0F-48F0DB3328A6}"/>
              </a:ext>
            </a:extLst>
          </p:cNvPr>
          <p:cNvSpPr/>
          <p:nvPr/>
        </p:nvSpPr>
        <p:spPr>
          <a:xfrm>
            <a:off x="8946529" y="1586716"/>
            <a:ext cx="1852183" cy="523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1631431-8FA7-B3DE-4FC1-8A950CB89C9D}"/>
              </a:ext>
            </a:extLst>
          </p:cNvPr>
          <p:cNvSpPr/>
          <p:nvPr/>
        </p:nvSpPr>
        <p:spPr>
          <a:xfrm>
            <a:off x="2138114" y="1174573"/>
            <a:ext cx="7416665" cy="4432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9CCBC64-70A0-1825-9520-F782B5CAEF31}"/>
              </a:ext>
            </a:extLst>
          </p:cNvPr>
          <p:cNvSpPr/>
          <p:nvPr/>
        </p:nvSpPr>
        <p:spPr>
          <a:xfrm>
            <a:off x="2138113" y="624522"/>
            <a:ext cx="7416665" cy="5094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2AE4F496-8B4F-3D28-6949-DC0B9284DC53}"/>
              </a:ext>
            </a:extLst>
          </p:cNvPr>
          <p:cNvSpPr txBox="1"/>
          <p:nvPr/>
        </p:nvSpPr>
        <p:spPr>
          <a:xfrm>
            <a:off x="8254266" y="1848635"/>
            <a:ext cx="3523488" cy="4431983"/>
          </a:xfrm>
          <a:prstGeom prst="rect">
            <a:avLst/>
          </a:prstGeom>
          <a:noFill/>
        </p:spPr>
        <p:txBody>
          <a:bodyPr wrap="square" rtlCol="0">
            <a:spAutoFit/>
          </a:bodyPr>
          <a:lstStyle/>
          <a:p>
            <a:r>
              <a:rPr lang="en-US" dirty="0">
                <a:latin typeface="Comic Sans MS" panose="030F0902030302020204" pitchFamily="66" charset="0"/>
              </a:rPr>
              <a:t>  </a:t>
            </a:r>
          </a:p>
          <a:p>
            <a:endParaRPr lang="en-US" sz="1200" u="sng" dirty="0">
              <a:latin typeface="Bradley Hand ITC TT" pitchFamily="2" charset="77"/>
            </a:endParaRPr>
          </a:p>
          <a:p>
            <a:r>
              <a:rPr lang="en-US" sz="1200" u="sng" dirty="0">
                <a:latin typeface="Bradley Hand ITC TT" pitchFamily="2" charset="77"/>
              </a:rPr>
              <a:t>Reading</a:t>
            </a:r>
          </a:p>
          <a:p>
            <a:r>
              <a:rPr lang="en-US" sz="1200" dirty="0">
                <a:latin typeface="Bradley Hand ITC TT" pitchFamily="2" charset="77"/>
              </a:rPr>
              <a:t>Has a troll ever visited your home? Well, we suspect there may be one lurking in Year 2 or maybe its another type of creature- who knows? </a:t>
            </a:r>
          </a:p>
          <a:p>
            <a:r>
              <a:rPr lang="en-US" sz="1200" dirty="0">
                <a:latin typeface="Bradley Hand ITC TT" pitchFamily="2" charset="77"/>
              </a:rPr>
              <a:t>This half term the children will be exploring narrative style texts written by Julia Donaldson. In addition, we will start to look at different text genres and their features. We will also continue with a daily phonics lesson. </a:t>
            </a:r>
          </a:p>
          <a:p>
            <a:r>
              <a:rPr lang="en-US" sz="1200" u="sng" dirty="0">
                <a:latin typeface="Bradley Hand ITC TT" pitchFamily="2" charset="77"/>
              </a:rPr>
              <a:t>Writing </a:t>
            </a:r>
          </a:p>
          <a:p>
            <a:r>
              <a:rPr lang="en-US" sz="1200" dirty="0">
                <a:latin typeface="Bradley Hand ITC TT" pitchFamily="2" charset="77"/>
              </a:rPr>
              <a:t>Letter formation will be on the top of our list, including writing capital letters and simple  sentences. Furthermore, we will be exploring nouns, verbs and the past and present tense. </a:t>
            </a:r>
          </a:p>
          <a:p>
            <a:r>
              <a:rPr lang="en-US" sz="1200" u="sng" dirty="0">
                <a:latin typeface="Bradley Hand ITC TT" pitchFamily="2" charset="77"/>
              </a:rPr>
              <a:t>Spelling</a:t>
            </a:r>
          </a:p>
          <a:p>
            <a:r>
              <a:rPr lang="en-US" sz="1200" dirty="0">
                <a:latin typeface="Bradley Hand ITC TT" pitchFamily="2" charset="77"/>
              </a:rPr>
              <a:t>We will be enjoying learning new spelling rules to help us make important choices about how to spell new words and playing lots of games to become more familiar with the new Year 2 common exception words lists. </a:t>
            </a:r>
            <a:endParaRPr lang="en-US" sz="1200" dirty="0">
              <a:latin typeface="Comic Sans MS" panose="030F0902030302020204" pitchFamily="66" charset="0"/>
            </a:endParaRPr>
          </a:p>
          <a:p>
            <a:endParaRPr lang="en-US" sz="1200" dirty="0">
              <a:latin typeface="Comic Sans MS" panose="030F0902030302020204" pitchFamily="66" charset="0"/>
            </a:endParaRPr>
          </a:p>
        </p:txBody>
      </p:sp>
      <p:sp>
        <p:nvSpPr>
          <p:cNvPr id="6" name="TextBox 5">
            <a:extLst>
              <a:ext uri="{FF2B5EF4-FFF2-40B4-BE49-F238E27FC236}">
                <a16:creationId xmlns:a16="http://schemas.microsoft.com/office/drawing/2014/main" id="{13FF94DD-F4D9-7BE9-E2C3-20296785113D}"/>
              </a:ext>
            </a:extLst>
          </p:cNvPr>
          <p:cNvSpPr txBox="1"/>
          <p:nvPr/>
        </p:nvSpPr>
        <p:spPr>
          <a:xfrm>
            <a:off x="4289225" y="4056733"/>
            <a:ext cx="3296544"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omic Sans MS" panose="030F0902030302020204" pitchFamily="66" charset="0"/>
              </a:rPr>
              <a:t>              </a:t>
            </a:r>
            <a:endParaRPr lang="en-US" sz="2000" dirty="0">
              <a:latin typeface="Comic Sans MS" panose="030F0902030302020204" pitchFamily="66" charset="0"/>
            </a:endParaRPr>
          </a:p>
          <a:p>
            <a:r>
              <a:rPr lang="en-US" sz="1400" dirty="0">
                <a:latin typeface="Bradley Hand ITC TT" pitchFamily="2" charset="77"/>
              </a:rPr>
              <a:t>In Science we will be using our 5 senses to investigate and exploring life cycles of animals, the importance of good hygiene and a balanced diet. </a:t>
            </a:r>
          </a:p>
          <a:p>
            <a:r>
              <a:rPr lang="en-US" sz="1400" dirty="0">
                <a:latin typeface="Bradley Hand ITC TT" pitchFamily="2" charset="77"/>
              </a:rPr>
              <a:t>In the second half term we will be exploring materials and their properties. </a:t>
            </a:r>
          </a:p>
          <a:p>
            <a:endParaRPr lang="en-US" sz="1400" dirty="0">
              <a:latin typeface="Comic Sans MS" panose="030F0902030302020204" pitchFamily="66" charset="0"/>
            </a:endParaRPr>
          </a:p>
          <a:p>
            <a:endParaRPr lang="en-US" sz="1400" dirty="0">
              <a:latin typeface="Comic Sans MS" panose="030F0902030302020204" pitchFamily="66" charset="0"/>
            </a:endParaRPr>
          </a:p>
          <a:p>
            <a:endParaRPr lang="en-US" sz="1400" dirty="0">
              <a:latin typeface="Comic Sans MS" panose="030F0902030302020204" pitchFamily="66" charset="0"/>
            </a:endParaRPr>
          </a:p>
          <a:p>
            <a:endParaRPr lang="en-US" sz="1400" dirty="0">
              <a:latin typeface="Comic Sans MS" panose="030F0902030302020204" pitchFamily="66" charset="0"/>
            </a:endParaRPr>
          </a:p>
        </p:txBody>
      </p:sp>
      <p:sp>
        <p:nvSpPr>
          <p:cNvPr id="9" name="TextBox 8">
            <a:extLst>
              <a:ext uri="{FF2B5EF4-FFF2-40B4-BE49-F238E27FC236}">
                <a16:creationId xmlns:a16="http://schemas.microsoft.com/office/drawing/2014/main" id="{DAACC7DB-3A21-3C4D-11FC-64E44A7B4F20}"/>
              </a:ext>
            </a:extLst>
          </p:cNvPr>
          <p:cNvSpPr txBox="1"/>
          <p:nvPr/>
        </p:nvSpPr>
        <p:spPr>
          <a:xfrm>
            <a:off x="209231" y="2494070"/>
            <a:ext cx="3830595" cy="4801314"/>
          </a:xfrm>
          <a:prstGeom prst="rect">
            <a:avLst/>
          </a:prstGeom>
          <a:noFill/>
          <a:ln>
            <a:solidFill>
              <a:schemeClr val="bg1"/>
            </a:solidFill>
          </a:ln>
        </p:spPr>
        <p:txBody>
          <a:bodyPr wrap="square" rtlCol="0">
            <a:spAutoFit/>
          </a:bodyPr>
          <a:lstStyle/>
          <a:p>
            <a:r>
              <a:rPr lang="en-US" sz="1200" dirty="0">
                <a:latin typeface="Bradley Hand ITC TT" pitchFamily="2" charset="77"/>
              </a:rPr>
              <a:t>We are so excited to welcome you to the Autumn term and looking forward to all the new learning we have planned for our class. </a:t>
            </a:r>
          </a:p>
          <a:p>
            <a:r>
              <a:rPr lang="en-US" sz="1200" dirty="0">
                <a:latin typeface="Bradley Hand ITC TT" pitchFamily="2" charset="77"/>
              </a:rPr>
              <a:t>Your Year 2 team are </a:t>
            </a:r>
            <a:r>
              <a:rPr lang="en-US" sz="1200" dirty="0" err="1">
                <a:latin typeface="Bradley Hand ITC TT" pitchFamily="2" charset="77"/>
              </a:rPr>
              <a:t>Mrs</a:t>
            </a:r>
            <a:r>
              <a:rPr lang="en-US" sz="1200" dirty="0">
                <a:latin typeface="Bradley Hand ITC TT" pitchFamily="2" charset="77"/>
              </a:rPr>
              <a:t> </a:t>
            </a:r>
            <a:r>
              <a:rPr lang="en-US" sz="1200" dirty="0" err="1">
                <a:latin typeface="Bradley Hand ITC TT" pitchFamily="2" charset="77"/>
              </a:rPr>
              <a:t>Ascroft</a:t>
            </a:r>
            <a:r>
              <a:rPr lang="en-US" sz="1200" dirty="0">
                <a:latin typeface="Bradley Hand ITC TT" pitchFamily="2" charset="77"/>
              </a:rPr>
              <a:t>, </a:t>
            </a:r>
            <a:r>
              <a:rPr lang="en-US" sz="1200" dirty="0" err="1">
                <a:latin typeface="Bradley Hand ITC TT" pitchFamily="2" charset="77"/>
              </a:rPr>
              <a:t>Mrs</a:t>
            </a:r>
            <a:r>
              <a:rPr lang="en-US" sz="1200" dirty="0">
                <a:latin typeface="Bradley Hand ITC TT" pitchFamily="2" charset="77"/>
              </a:rPr>
              <a:t> </a:t>
            </a:r>
            <a:r>
              <a:rPr lang="en-US" sz="1200" dirty="0" err="1">
                <a:latin typeface="Bradley Hand ITC TT" pitchFamily="2" charset="77"/>
              </a:rPr>
              <a:t>Felstead</a:t>
            </a:r>
            <a:r>
              <a:rPr lang="en-US" sz="1200" dirty="0">
                <a:latin typeface="Bradley Hand ITC TT" pitchFamily="2" charset="77"/>
              </a:rPr>
              <a:t> and a special class cuddly! </a:t>
            </a:r>
          </a:p>
          <a:p>
            <a:r>
              <a:rPr lang="en-US" sz="1200" dirty="0">
                <a:latin typeface="Bradley Hand ITC TT" pitchFamily="2" charset="77"/>
              </a:rPr>
              <a:t>This half term is going to be all about consolidating and beginning to build on learning from Year 1. </a:t>
            </a:r>
          </a:p>
          <a:p>
            <a:r>
              <a:rPr lang="en-US" sz="1200" u="sng" dirty="0">
                <a:latin typeface="Bradley Hand ITC TT" pitchFamily="2" charset="77"/>
              </a:rPr>
              <a:t>Reading Books</a:t>
            </a:r>
          </a:p>
          <a:p>
            <a:r>
              <a:rPr lang="en-US" sz="1200" dirty="0">
                <a:latin typeface="Bradley Hand ITC TT" pitchFamily="2" charset="77"/>
              </a:rPr>
              <a:t>These will be changed every Monday. </a:t>
            </a:r>
          </a:p>
          <a:p>
            <a:r>
              <a:rPr lang="en-US" sz="1200" dirty="0">
                <a:latin typeface="Bradley Hand ITC TT" pitchFamily="2" charset="77"/>
              </a:rPr>
              <a:t>Please ensure your child has their reading book in school </a:t>
            </a:r>
            <a:r>
              <a:rPr lang="en-US" sz="1200" u="sng" dirty="0">
                <a:latin typeface="Bradley Hand ITC TT" pitchFamily="2" charset="77"/>
              </a:rPr>
              <a:t>every day </a:t>
            </a:r>
            <a:r>
              <a:rPr lang="en-US" sz="1200" dirty="0">
                <a:latin typeface="Bradley Hand ITC TT" pitchFamily="2" charset="77"/>
              </a:rPr>
              <a:t>so that we can read their current book with them. </a:t>
            </a:r>
          </a:p>
          <a:p>
            <a:r>
              <a:rPr lang="en-US" sz="1200" u="sng" dirty="0">
                <a:latin typeface="Bradley Hand ITC TT" pitchFamily="2" charset="77"/>
              </a:rPr>
              <a:t>Homework</a:t>
            </a:r>
          </a:p>
          <a:p>
            <a:r>
              <a:rPr lang="en-US" sz="1200" dirty="0">
                <a:latin typeface="Bradley Hand ITC TT" pitchFamily="2" charset="77"/>
              </a:rPr>
              <a:t>This will be sent on a </a:t>
            </a:r>
            <a:r>
              <a:rPr lang="en-US" sz="1200" u="sng" dirty="0">
                <a:latin typeface="Bradley Hand ITC TT" pitchFamily="2" charset="77"/>
              </a:rPr>
              <a:t>Friday</a:t>
            </a:r>
            <a:r>
              <a:rPr lang="en-US" sz="1200" dirty="0">
                <a:latin typeface="Bradley Hand ITC TT" pitchFamily="2" charset="77"/>
              </a:rPr>
              <a:t> to be returned by the following Friday Spellings will also be sent for a spelling activity on the following Friday. </a:t>
            </a:r>
          </a:p>
          <a:p>
            <a:endParaRPr lang="en-US" sz="1200" dirty="0">
              <a:latin typeface="Bradley Hand ITC TT" pitchFamily="2" charset="77"/>
            </a:endParaRPr>
          </a:p>
          <a:p>
            <a:r>
              <a:rPr lang="en-US" sz="1200" dirty="0">
                <a:latin typeface="Bradley Hand ITC TT" pitchFamily="2" charset="77"/>
              </a:rPr>
              <a:t>Please remember if you have any questions, we can be contacted via the school office or our class email - </a:t>
            </a:r>
          </a:p>
          <a:p>
            <a:r>
              <a:rPr lang="en-GB" sz="1200" dirty="0">
                <a:effectLst/>
                <a:latin typeface="Bradley Hand ITC TT" pitchFamily="2" charset="77"/>
                <a:cs typeface="PlantagenetCherokee" panose="02020000000000000000" pitchFamily="18" charset="-79"/>
                <a:hlinkClick r:id="rId2">
                  <a:extLst>
                    <a:ext uri="{A12FA001-AC4F-418D-AE19-62706E023703}">
                      <ahyp:hlinkClr xmlns:ahyp="http://schemas.microsoft.com/office/drawing/2018/hyperlinkcolor" val="tx"/>
                    </a:ext>
                  </a:extLst>
                </a:hlinkClick>
              </a:rPr>
              <a:t>yeartwo@croston-pri.lancs.sch.uk</a:t>
            </a:r>
            <a:r>
              <a:rPr lang="en-GB" sz="1200" dirty="0">
                <a:effectLst/>
                <a:latin typeface="Bradley Hand ITC TT" pitchFamily="2" charset="77"/>
                <a:cs typeface="PlantagenetCherokee" panose="02020000000000000000" pitchFamily="18" charset="-79"/>
              </a:rPr>
              <a:t>. </a:t>
            </a:r>
            <a:r>
              <a:rPr lang="en-GB" sz="1200" dirty="0">
                <a:latin typeface="Bradley Hand ITC TT" pitchFamily="2" charset="77"/>
                <a:cs typeface="PlantagenetCherokee" panose="02020000000000000000" pitchFamily="18" charset="-79"/>
              </a:rPr>
              <a:t>We will also always be available on the school door in a morning and after school. </a:t>
            </a:r>
            <a:endParaRPr lang="en-GB" sz="1200" dirty="0">
              <a:effectLst/>
              <a:latin typeface="Bradley Hand ITC TT" pitchFamily="2" charset="77"/>
              <a:cs typeface="PlantagenetCherokee" panose="02020000000000000000" pitchFamily="18" charset="-79"/>
            </a:endParaRPr>
          </a:p>
          <a:p>
            <a:br>
              <a:rPr lang="en-GB" sz="1200" dirty="0">
                <a:effectLst/>
                <a:latin typeface="Bradley Hand ITC TT" pitchFamily="2" charset="77"/>
                <a:cs typeface="PlantagenetCherokee" panose="02020000000000000000" pitchFamily="18" charset="-79"/>
              </a:rPr>
            </a:br>
            <a:endParaRPr lang="en-GB" sz="1200" dirty="0">
              <a:latin typeface="Bradley Hand ITC TT" pitchFamily="2" charset="77"/>
            </a:endParaRPr>
          </a:p>
          <a:p>
            <a:endParaRPr lang="en-US" dirty="0"/>
          </a:p>
        </p:txBody>
      </p:sp>
      <p:sp>
        <p:nvSpPr>
          <p:cNvPr id="14" name="TextBox 13">
            <a:extLst>
              <a:ext uri="{FF2B5EF4-FFF2-40B4-BE49-F238E27FC236}">
                <a16:creationId xmlns:a16="http://schemas.microsoft.com/office/drawing/2014/main" id="{38C74AAF-A98B-1F87-92A0-71A13EA98657}"/>
              </a:ext>
            </a:extLst>
          </p:cNvPr>
          <p:cNvSpPr txBox="1"/>
          <p:nvPr/>
        </p:nvSpPr>
        <p:spPr>
          <a:xfrm>
            <a:off x="2930071" y="682012"/>
            <a:ext cx="6839712" cy="523220"/>
          </a:xfrm>
          <a:prstGeom prst="rect">
            <a:avLst/>
          </a:prstGeom>
          <a:noFill/>
        </p:spPr>
        <p:txBody>
          <a:bodyPr wrap="square" rtlCol="0">
            <a:spAutoFit/>
          </a:bodyPr>
          <a:lstStyle/>
          <a:p>
            <a:r>
              <a:rPr lang="en-US" sz="2400" dirty="0">
                <a:latin typeface="Bradley Hand ITC TT" pitchFamily="2" charset="77"/>
              </a:rPr>
              <a:t>   </a:t>
            </a:r>
            <a:r>
              <a:rPr lang="en-US" sz="2800" dirty="0">
                <a:latin typeface="Bradley Hand ITC TT" pitchFamily="2" charset="77"/>
              </a:rPr>
              <a:t>‘All About Me and Other Creatures!’</a:t>
            </a:r>
          </a:p>
        </p:txBody>
      </p:sp>
      <p:sp>
        <p:nvSpPr>
          <p:cNvPr id="17" name="TextBox 16">
            <a:extLst>
              <a:ext uri="{FF2B5EF4-FFF2-40B4-BE49-F238E27FC236}">
                <a16:creationId xmlns:a16="http://schemas.microsoft.com/office/drawing/2014/main" id="{8383AC91-CA3F-14C6-131F-3D379CCC4C5E}"/>
              </a:ext>
            </a:extLst>
          </p:cNvPr>
          <p:cNvSpPr txBox="1"/>
          <p:nvPr/>
        </p:nvSpPr>
        <p:spPr>
          <a:xfrm>
            <a:off x="8967276" y="1576367"/>
            <a:ext cx="2410837" cy="523220"/>
          </a:xfrm>
          <a:prstGeom prst="rect">
            <a:avLst/>
          </a:prstGeom>
          <a:noFill/>
        </p:spPr>
        <p:txBody>
          <a:bodyPr wrap="square" rtlCol="0">
            <a:spAutoFit/>
          </a:bodyPr>
          <a:lstStyle/>
          <a:p>
            <a:r>
              <a:rPr lang="en-US" sz="2800" dirty="0">
                <a:latin typeface="Bradley Hand ITC TT" pitchFamily="2" charset="77"/>
              </a:rPr>
              <a:t>English 1</a:t>
            </a:r>
          </a:p>
        </p:txBody>
      </p:sp>
      <p:pic>
        <p:nvPicPr>
          <p:cNvPr id="27" name="Picture 26" descr="A close-up of a vine&#10;&#10;Description automatically generated">
            <a:extLst>
              <a:ext uri="{FF2B5EF4-FFF2-40B4-BE49-F238E27FC236}">
                <a16:creationId xmlns:a16="http://schemas.microsoft.com/office/drawing/2014/main" id="{A00FB867-267C-1101-7524-A91A406A05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8245" y="34726"/>
            <a:ext cx="1768877" cy="2131723"/>
          </a:xfrm>
          <a:prstGeom prst="rect">
            <a:avLst/>
          </a:prstGeom>
        </p:spPr>
      </p:pic>
      <p:sp>
        <p:nvSpPr>
          <p:cNvPr id="29" name="TextBox 28">
            <a:extLst>
              <a:ext uri="{FF2B5EF4-FFF2-40B4-BE49-F238E27FC236}">
                <a16:creationId xmlns:a16="http://schemas.microsoft.com/office/drawing/2014/main" id="{3B2A3739-F193-D4D7-119B-3FAD920914EE}"/>
              </a:ext>
            </a:extLst>
          </p:cNvPr>
          <p:cNvSpPr txBox="1"/>
          <p:nvPr/>
        </p:nvSpPr>
        <p:spPr>
          <a:xfrm>
            <a:off x="290037" y="1576367"/>
            <a:ext cx="4628252" cy="584775"/>
          </a:xfrm>
          <a:prstGeom prst="rect">
            <a:avLst/>
          </a:prstGeom>
          <a:noFill/>
        </p:spPr>
        <p:txBody>
          <a:bodyPr wrap="square" rtlCol="0">
            <a:spAutoFit/>
          </a:bodyPr>
          <a:lstStyle/>
          <a:p>
            <a:r>
              <a:rPr lang="en-US" sz="3200" dirty="0">
                <a:latin typeface="Bradley Hand ITC TT" pitchFamily="2" charset="77"/>
              </a:rPr>
              <a:t>Welcome to Year 2!</a:t>
            </a:r>
          </a:p>
        </p:txBody>
      </p:sp>
      <p:pic>
        <p:nvPicPr>
          <p:cNvPr id="5" name="Picture 4">
            <a:extLst>
              <a:ext uri="{FF2B5EF4-FFF2-40B4-BE49-F238E27FC236}">
                <a16:creationId xmlns:a16="http://schemas.microsoft.com/office/drawing/2014/main" id="{83D8DDE0-7AE6-5DE0-2940-9B365E2E677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42683" y="1759225"/>
            <a:ext cx="1808107" cy="1469691"/>
          </a:xfrm>
          <a:prstGeom prst="rect">
            <a:avLst/>
          </a:prstGeom>
        </p:spPr>
      </p:pic>
      <p:pic>
        <p:nvPicPr>
          <p:cNvPr id="10" name="Picture 9" descr="page1image9312768">
            <a:extLst>
              <a:ext uri="{FF2B5EF4-FFF2-40B4-BE49-F238E27FC236}">
                <a16:creationId xmlns:a16="http://schemas.microsoft.com/office/drawing/2014/main" id="{247AA51F-C85E-CA68-0F99-9C8EFB750F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8534" y="530212"/>
            <a:ext cx="1239878" cy="1530998"/>
          </a:xfrm>
          <a:prstGeom prst="rect">
            <a:avLst/>
          </a:prstGeom>
          <a:noFill/>
          <a:ln>
            <a:noFill/>
          </a:ln>
        </p:spPr>
      </p:pic>
      <p:pic>
        <p:nvPicPr>
          <p:cNvPr id="12" name="Picture 11" descr="page1image25428384">
            <a:extLst>
              <a:ext uri="{FF2B5EF4-FFF2-40B4-BE49-F238E27FC236}">
                <a16:creationId xmlns:a16="http://schemas.microsoft.com/office/drawing/2014/main" id="{AF596081-C620-AB26-0A77-62FDAF6503C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5880" y="1861560"/>
            <a:ext cx="1148108" cy="1442820"/>
          </a:xfrm>
          <a:prstGeom prst="rect">
            <a:avLst/>
          </a:prstGeom>
          <a:noFill/>
          <a:ln>
            <a:noFill/>
          </a:ln>
        </p:spPr>
      </p:pic>
      <p:pic>
        <p:nvPicPr>
          <p:cNvPr id="26" name="Picture 25" descr="A red stuffed animal&#10;&#10;Description automatically generated">
            <a:extLst>
              <a:ext uri="{FF2B5EF4-FFF2-40B4-BE49-F238E27FC236}">
                <a16:creationId xmlns:a16="http://schemas.microsoft.com/office/drawing/2014/main" id="{925AEC4E-84D9-8D7A-42BB-3C6B2A7D41B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39826" y="5824577"/>
            <a:ext cx="775068" cy="1033423"/>
          </a:xfrm>
          <a:prstGeom prst="rect">
            <a:avLst/>
          </a:prstGeom>
        </p:spPr>
      </p:pic>
      <p:sp>
        <p:nvSpPr>
          <p:cNvPr id="32" name="Rounded Rectangle 31">
            <a:extLst>
              <a:ext uri="{FF2B5EF4-FFF2-40B4-BE49-F238E27FC236}">
                <a16:creationId xmlns:a16="http://schemas.microsoft.com/office/drawing/2014/main" id="{8A5456D1-2155-65F5-60D0-31DCBD7D9DB0}"/>
              </a:ext>
            </a:extLst>
          </p:cNvPr>
          <p:cNvSpPr/>
          <p:nvPr/>
        </p:nvSpPr>
        <p:spPr>
          <a:xfrm>
            <a:off x="4576825" y="3521170"/>
            <a:ext cx="2336783" cy="4910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332CEC0-F6DE-7624-4FA9-C8CBFCA44B23}"/>
              </a:ext>
            </a:extLst>
          </p:cNvPr>
          <p:cNvSpPr txBox="1"/>
          <p:nvPr/>
        </p:nvSpPr>
        <p:spPr>
          <a:xfrm>
            <a:off x="5020739" y="3513192"/>
            <a:ext cx="1422591" cy="523220"/>
          </a:xfrm>
          <a:prstGeom prst="rect">
            <a:avLst/>
          </a:prstGeom>
          <a:noFill/>
        </p:spPr>
        <p:txBody>
          <a:bodyPr wrap="square" rtlCol="0">
            <a:spAutoFit/>
          </a:bodyPr>
          <a:lstStyle/>
          <a:p>
            <a:r>
              <a:rPr lang="en-US" sz="2800" dirty="0">
                <a:latin typeface="Bradley Hand ITC TT" pitchFamily="2" charset="77"/>
              </a:rPr>
              <a:t>Science</a:t>
            </a:r>
            <a:r>
              <a:rPr lang="en-US" sz="2400" dirty="0">
                <a:latin typeface="Comic Sans MS" panose="030F0902030302020204" pitchFamily="66" charset="0"/>
              </a:rPr>
              <a:t> </a:t>
            </a:r>
          </a:p>
        </p:txBody>
      </p:sp>
      <p:pic>
        <p:nvPicPr>
          <p:cNvPr id="35" name="Picture 34" descr="A group of kids dancing&#10;&#10;Description automatically generated">
            <a:extLst>
              <a:ext uri="{FF2B5EF4-FFF2-40B4-BE49-F238E27FC236}">
                <a16:creationId xmlns:a16="http://schemas.microsoft.com/office/drawing/2014/main" id="{C3E5FD68-9DFD-B572-4870-21AE71D40FBE}"/>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6096000" y="5554297"/>
            <a:ext cx="1613784" cy="1262083"/>
          </a:xfrm>
          <a:prstGeom prst="rect">
            <a:avLst/>
          </a:prstGeom>
        </p:spPr>
      </p:pic>
      <p:sp>
        <p:nvSpPr>
          <p:cNvPr id="37" name="Rounded Rectangle 36">
            <a:extLst>
              <a:ext uri="{FF2B5EF4-FFF2-40B4-BE49-F238E27FC236}">
                <a16:creationId xmlns:a16="http://schemas.microsoft.com/office/drawing/2014/main" id="{05342788-D97C-379E-E45D-459CBB19EAA5}"/>
              </a:ext>
            </a:extLst>
          </p:cNvPr>
          <p:cNvSpPr/>
          <p:nvPr/>
        </p:nvSpPr>
        <p:spPr>
          <a:xfrm>
            <a:off x="3577829" y="91576"/>
            <a:ext cx="4131955" cy="4875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BDACAC0-3EE6-D5A4-8851-60BD3170B5CB}"/>
              </a:ext>
            </a:extLst>
          </p:cNvPr>
          <p:cNvSpPr txBox="1"/>
          <p:nvPr/>
        </p:nvSpPr>
        <p:spPr>
          <a:xfrm>
            <a:off x="4229149" y="98289"/>
            <a:ext cx="5551643" cy="523220"/>
          </a:xfrm>
          <a:prstGeom prst="rect">
            <a:avLst/>
          </a:prstGeom>
          <a:noFill/>
        </p:spPr>
        <p:txBody>
          <a:bodyPr wrap="square" rtlCol="0">
            <a:spAutoFit/>
          </a:bodyPr>
          <a:lstStyle/>
          <a:p>
            <a:r>
              <a:rPr lang="en-US" sz="2800" dirty="0">
                <a:latin typeface="Bradley Hand ITC TT" pitchFamily="2" charset="77"/>
              </a:rPr>
              <a:t>Year 2 Autumn Term </a:t>
            </a:r>
          </a:p>
        </p:txBody>
      </p:sp>
      <p:sp>
        <p:nvSpPr>
          <p:cNvPr id="39" name="TextBox 38">
            <a:extLst>
              <a:ext uri="{FF2B5EF4-FFF2-40B4-BE49-F238E27FC236}">
                <a16:creationId xmlns:a16="http://schemas.microsoft.com/office/drawing/2014/main" id="{726ECDA6-7DE0-571F-2E32-F6FA00CB4F4D}"/>
              </a:ext>
            </a:extLst>
          </p:cNvPr>
          <p:cNvSpPr txBox="1"/>
          <p:nvPr/>
        </p:nvSpPr>
        <p:spPr>
          <a:xfrm>
            <a:off x="4728916" y="1162090"/>
            <a:ext cx="4855685" cy="523220"/>
          </a:xfrm>
          <a:prstGeom prst="rect">
            <a:avLst/>
          </a:prstGeom>
          <a:noFill/>
        </p:spPr>
        <p:txBody>
          <a:bodyPr wrap="square" rtlCol="0">
            <a:spAutoFit/>
          </a:bodyPr>
          <a:lstStyle/>
          <a:p>
            <a:r>
              <a:rPr lang="en-US" sz="2800" dirty="0">
                <a:latin typeface="Bradley Hand ITC TT" pitchFamily="2" charset="77"/>
              </a:rPr>
              <a:t>'Celebrations’</a:t>
            </a:r>
          </a:p>
        </p:txBody>
      </p:sp>
    </p:spTree>
    <p:extLst>
      <p:ext uri="{BB962C8B-B14F-4D97-AF65-F5344CB8AC3E}">
        <p14:creationId xmlns:p14="http://schemas.microsoft.com/office/powerpoint/2010/main" val="10361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3D146D9-47F1-59F7-1651-30FBA9192351}"/>
              </a:ext>
            </a:extLst>
          </p:cNvPr>
          <p:cNvSpPr/>
          <p:nvPr/>
        </p:nvSpPr>
        <p:spPr>
          <a:xfrm>
            <a:off x="8352283" y="4117731"/>
            <a:ext cx="3859094" cy="196977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4E6A9047-658E-5E3E-5431-4E9240ED80F1}"/>
              </a:ext>
            </a:extLst>
          </p:cNvPr>
          <p:cNvSpPr/>
          <p:nvPr/>
        </p:nvSpPr>
        <p:spPr>
          <a:xfrm>
            <a:off x="8737384" y="852028"/>
            <a:ext cx="3177526" cy="26215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C56EB331-DF26-1FFE-C2F4-8B7F52C6492F}"/>
              </a:ext>
            </a:extLst>
          </p:cNvPr>
          <p:cNvSpPr/>
          <p:nvPr/>
        </p:nvSpPr>
        <p:spPr>
          <a:xfrm>
            <a:off x="4810556" y="4061402"/>
            <a:ext cx="3402603" cy="1224629"/>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9E3411FF-3179-11AB-3B62-15DB6C926D92}"/>
              </a:ext>
            </a:extLst>
          </p:cNvPr>
          <p:cNvSpPr/>
          <p:nvPr/>
        </p:nvSpPr>
        <p:spPr>
          <a:xfrm>
            <a:off x="4830248" y="2585634"/>
            <a:ext cx="3462528" cy="811214"/>
          </a:xfrm>
          <a:prstGeom prst="roundRect">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Diagonal Corner Rectangle 32">
            <a:extLst>
              <a:ext uri="{FF2B5EF4-FFF2-40B4-BE49-F238E27FC236}">
                <a16:creationId xmlns:a16="http://schemas.microsoft.com/office/drawing/2014/main" id="{7E1C1245-C50F-1FD7-7A17-325425A71785}"/>
              </a:ext>
            </a:extLst>
          </p:cNvPr>
          <p:cNvSpPr/>
          <p:nvPr/>
        </p:nvSpPr>
        <p:spPr>
          <a:xfrm>
            <a:off x="4342680" y="705927"/>
            <a:ext cx="4185589" cy="1140276"/>
          </a:xfrm>
          <a:prstGeom prst="snip2Diag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Diagonal Corner Rectangle 30">
            <a:extLst>
              <a:ext uri="{FF2B5EF4-FFF2-40B4-BE49-F238E27FC236}">
                <a16:creationId xmlns:a16="http://schemas.microsoft.com/office/drawing/2014/main" id="{F53348B2-8294-6039-829B-34577CC71F5B}"/>
              </a:ext>
            </a:extLst>
          </p:cNvPr>
          <p:cNvSpPr/>
          <p:nvPr/>
        </p:nvSpPr>
        <p:spPr>
          <a:xfrm>
            <a:off x="138247" y="2684974"/>
            <a:ext cx="4371100" cy="4078568"/>
          </a:xfrm>
          <a:prstGeom prst="snip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Folded Corner 29">
            <a:extLst>
              <a:ext uri="{FF2B5EF4-FFF2-40B4-BE49-F238E27FC236}">
                <a16:creationId xmlns:a16="http://schemas.microsoft.com/office/drawing/2014/main" id="{2BEFD30A-6F6B-BD5E-F67D-230AEDA95AD3}"/>
              </a:ext>
            </a:extLst>
          </p:cNvPr>
          <p:cNvSpPr/>
          <p:nvPr/>
        </p:nvSpPr>
        <p:spPr>
          <a:xfrm>
            <a:off x="114332" y="737532"/>
            <a:ext cx="3718559" cy="1456659"/>
          </a:xfrm>
          <a:prstGeom prst="foldedCorner">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5D611F28-FFE1-C974-9812-6B1D9B266666}"/>
              </a:ext>
            </a:extLst>
          </p:cNvPr>
          <p:cNvSpPr/>
          <p:nvPr/>
        </p:nvSpPr>
        <p:spPr>
          <a:xfrm>
            <a:off x="8969027" y="3537581"/>
            <a:ext cx="2728537" cy="497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2DC8624-A75F-3C4D-DD59-C267455CE26D}"/>
              </a:ext>
            </a:extLst>
          </p:cNvPr>
          <p:cNvSpPr/>
          <p:nvPr/>
        </p:nvSpPr>
        <p:spPr>
          <a:xfrm>
            <a:off x="5328390" y="3444712"/>
            <a:ext cx="2146192" cy="523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ADA772E9-50ED-1FD2-C499-D89C97CD3285}"/>
              </a:ext>
            </a:extLst>
          </p:cNvPr>
          <p:cNvSpPr/>
          <p:nvPr/>
        </p:nvSpPr>
        <p:spPr>
          <a:xfrm>
            <a:off x="4763331" y="1950665"/>
            <a:ext cx="3524794" cy="523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DC89782-3353-21F1-93C6-CDE4651D04F1}"/>
              </a:ext>
            </a:extLst>
          </p:cNvPr>
          <p:cNvSpPr/>
          <p:nvPr/>
        </p:nvSpPr>
        <p:spPr>
          <a:xfrm>
            <a:off x="1100138" y="2285151"/>
            <a:ext cx="1571625" cy="5232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1584044E-2DF2-98D9-C587-A6B1FAABDADD}"/>
              </a:ext>
            </a:extLst>
          </p:cNvPr>
          <p:cNvSpPr/>
          <p:nvPr/>
        </p:nvSpPr>
        <p:spPr>
          <a:xfrm>
            <a:off x="8429625" y="214312"/>
            <a:ext cx="3485285" cy="584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2FC9DED-E591-22C1-A468-6A418750BCCC}"/>
              </a:ext>
            </a:extLst>
          </p:cNvPr>
          <p:cNvSpPr/>
          <p:nvPr/>
        </p:nvSpPr>
        <p:spPr>
          <a:xfrm>
            <a:off x="4383314" y="75803"/>
            <a:ext cx="1437307" cy="584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47006CF-A9F1-E524-C2E7-448CB2EFCD91}"/>
              </a:ext>
            </a:extLst>
          </p:cNvPr>
          <p:cNvSpPr/>
          <p:nvPr/>
        </p:nvSpPr>
        <p:spPr>
          <a:xfrm>
            <a:off x="655320" y="47594"/>
            <a:ext cx="2758556" cy="584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AB3F67D-D03E-523A-2522-DB87A43BDA75}"/>
              </a:ext>
            </a:extLst>
          </p:cNvPr>
          <p:cNvSpPr txBox="1"/>
          <p:nvPr/>
        </p:nvSpPr>
        <p:spPr>
          <a:xfrm>
            <a:off x="138247" y="439865"/>
            <a:ext cx="3602144" cy="1631216"/>
          </a:xfrm>
          <a:prstGeom prst="rect">
            <a:avLst/>
          </a:prstGeom>
          <a:noFill/>
        </p:spPr>
        <p:txBody>
          <a:bodyPr wrap="square" rtlCol="0">
            <a:spAutoFit/>
          </a:bodyPr>
          <a:lstStyle/>
          <a:p>
            <a:r>
              <a:rPr lang="en-US" sz="1600" dirty="0">
                <a:latin typeface="Comic Sans MS" panose="030F0902030302020204" pitchFamily="66" charset="0"/>
              </a:rPr>
              <a:t>                 </a:t>
            </a:r>
            <a:endParaRPr lang="en-US" u="sng" dirty="0">
              <a:latin typeface="Comic Sans MS" panose="030F0902030302020204" pitchFamily="66" charset="0"/>
            </a:endParaRPr>
          </a:p>
          <a:p>
            <a:r>
              <a:rPr lang="en-US" sz="1400" dirty="0">
                <a:latin typeface="Bradley Hand ITC TT" pitchFamily="2" charset="77"/>
              </a:rPr>
              <a:t>In Design Technology we will be designing, making and evaluating a healthy salad for a special creature! </a:t>
            </a:r>
          </a:p>
          <a:p>
            <a:r>
              <a:rPr lang="en-US" sz="1400" dirty="0">
                <a:latin typeface="Bradley Hand ITC TT" pitchFamily="2" charset="77"/>
              </a:rPr>
              <a:t>Art lessons will focus on exploring drawing and using different techniques such as continuous line drawing. </a:t>
            </a:r>
          </a:p>
        </p:txBody>
      </p:sp>
      <p:sp>
        <p:nvSpPr>
          <p:cNvPr id="6" name="TextBox 5">
            <a:extLst>
              <a:ext uri="{FF2B5EF4-FFF2-40B4-BE49-F238E27FC236}">
                <a16:creationId xmlns:a16="http://schemas.microsoft.com/office/drawing/2014/main" id="{6288C7FC-996A-7CD7-4186-523B84D6D218}"/>
              </a:ext>
            </a:extLst>
          </p:cNvPr>
          <p:cNvSpPr txBox="1"/>
          <p:nvPr/>
        </p:nvSpPr>
        <p:spPr>
          <a:xfrm>
            <a:off x="494435" y="2558874"/>
            <a:ext cx="3718560" cy="4001095"/>
          </a:xfrm>
          <a:prstGeom prst="rect">
            <a:avLst/>
          </a:prstGeom>
          <a:noFill/>
        </p:spPr>
        <p:txBody>
          <a:bodyPr wrap="square" rtlCol="0">
            <a:spAutoFit/>
          </a:bodyPr>
          <a:lstStyle/>
          <a:p>
            <a:r>
              <a:rPr lang="en-US" sz="1600" dirty="0">
                <a:latin typeface="Comic Sans MS" panose="030F0902030302020204" pitchFamily="66" charset="0"/>
              </a:rPr>
              <a:t>                     </a:t>
            </a:r>
            <a:endParaRPr lang="en-US" u="sng" dirty="0">
              <a:latin typeface="Comic Sans MS" panose="030F0902030302020204" pitchFamily="66" charset="0"/>
            </a:endParaRPr>
          </a:p>
          <a:p>
            <a:r>
              <a:rPr lang="en-US" sz="1400" dirty="0">
                <a:latin typeface="Bradley Hand ITC TT" pitchFamily="2" charset="77"/>
              </a:rPr>
              <a:t>This half term we will be revisiting numbers to 20 looking at how we make them, what is 1 more, 1 less of a given number, how numbers fit on a number line and ensuring we can write numbers correctly. </a:t>
            </a:r>
          </a:p>
          <a:p>
            <a:r>
              <a:rPr lang="en-US" sz="1400" dirty="0">
                <a:latin typeface="Bradley Hand ITC TT" pitchFamily="2" charset="77"/>
              </a:rPr>
              <a:t>We will then progress onto looking at addition and subtraction. This will focus on number bonds to 10, 100 and developing strategies to add and subtract two- digit numbers. </a:t>
            </a:r>
          </a:p>
          <a:p>
            <a:r>
              <a:rPr lang="en-US" sz="1400" dirty="0">
                <a:latin typeface="Bradley Hand ITC TT" pitchFamily="2" charset="77"/>
              </a:rPr>
              <a:t>Later in the term we will explore shape, including vocabulary such as vertices, edges and symmetry. </a:t>
            </a:r>
          </a:p>
          <a:p>
            <a:r>
              <a:rPr lang="en-US" sz="1400" dirty="0">
                <a:latin typeface="Bradley Hand ITC TT" pitchFamily="2" charset="77"/>
              </a:rPr>
              <a:t>Throughout Autumn, we will tell the time  using an analogue clock beginning with ‘O’ clock, half past and progressing onto quarter past and quarter to the hour. </a:t>
            </a:r>
          </a:p>
        </p:txBody>
      </p:sp>
      <p:sp>
        <p:nvSpPr>
          <p:cNvPr id="7" name="TextBox 6">
            <a:extLst>
              <a:ext uri="{FF2B5EF4-FFF2-40B4-BE49-F238E27FC236}">
                <a16:creationId xmlns:a16="http://schemas.microsoft.com/office/drawing/2014/main" id="{F3DBCA0A-01FD-0180-3309-3CF1A4BB1029}"/>
              </a:ext>
            </a:extLst>
          </p:cNvPr>
          <p:cNvSpPr txBox="1"/>
          <p:nvPr/>
        </p:nvSpPr>
        <p:spPr>
          <a:xfrm>
            <a:off x="4519352" y="779769"/>
            <a:ext cx="4084320" cy="954107"/>
          </a:xfrm>
          <a:prstGeom prst="rect">
            <a:avLst/>
          </a:prstGeom>
          <a:noFill/>
        </p:spPr>
        <p:txBody>
          <a:bodyPr wrap="square" rtlCol="0">
            <a:spAutoFit/>
          </a:bodyPr>
          <a:lstStyle/>
          <a:p>
            <a:r>
              <a:rPr lang="en-US" sz="1400" dirty="0">
                <a:latin typeface="Bradley Hand ITC TT" pitchFamily="2" charset="77"/>
              </a:rPr>
              <a:t>PE lessons will continue to be taken by </a:t>
            </a:r>
            <a:r>
              <a:rPr lang="en-US" sz="1400" dirty="0" err="1">
                <a:latin typeface="Bradley Hand ITC TT" pitchFamily="2" charset="77"/>
              </a:rPr>
              <a:t>Mrs</a:t>
            </a:r>
            <a:r>
              <a:rPr lang="en-US" sz="1400" dirty="0">
                <a:latin typeface="Bradley Hand ITC TT" pitchFamily="2" charset="77"/>
              </a:rPr>
              <a:t> Chadwick. This term the children will be focusing on fundamental skills. PE days will continue to be on a Monday. </a:t>
            </a:r>
          </a:p>
        </p:txBody>
      </p:sp>
      <p:sp>
        <p:nvSpPr>
          <p:cNvPr id="9" name="TextBox 8">
            <a:extLst>
              <a:ext uri="{FF2B5EF4-FFF2-40B4-BE49-F238E27FC236}">
                <a16:creationId xmlns:a16="http://schemas.microsoft.com/office/drawing/2014/main" id="{AD24BE39-CBB4-A575-FF69-6DC32A9757F4}"/>
              </a:ext>
            </a:extLst>
          </p:cNvPr>
          <p:cNvSpPr txBox="1"/>
          <p:nvPr/>
        </p:nvSpPr>
        <p:spPr>
          <a:xfrm>
            <a:off x="4942936" y="1944781"/>
            <a:ext cx="3315871" cy="1846659"/>
          </a:xfrm>
          <a:prstGeom prst="rect">
            <a:avLst/>
          </a:prstGeom>
          <a:noFill/>
        </p:spPr>
        <p:txBody>
          <a:bodyPr wrap="square" rtlCol="0">
            <a:spAutoFit/>
          </a:bodyPr>
          <a:lstStyle/>
          <a:p>
            <a:r>
              <a:rPr lang="en-US" sz="2000" dirty="0">
                <a:latin typeface="Comic Sans MS" panose="030F0902030302020204" pitchFamily="66" charset="0"/>
              </a:rPr>
              <a:t>              </a:t>
            </a:r>
          </a:p>
          <a:p>
            <a:endParaRPr lang="en-US" u="sng" dirty="0">
              <a:latin typeface="Comic Sans MS" panose="030F0902030302020204" pitchFamily="66" charset="0"/>
            </a:endParaRPr>
          </a:p>
          <a:p>
            <a:r>
              <a:rPr lang="en-US" sz="1400" dirty="0">
                <a:latin typeface="Bradley Hand ITC TT" pitchFamily="2" charset="77"/>
              </a:rPr>
              <a:t>We will be exploring where we live and how we can look after our world. </a:t>
            </a:r>
          </a:p>
          <a:p>
            <a:r>
              <a:rPr lang="en-US" sz="1400" dirty="0">
                <a:latin typeface="Bradley Hand ITC TT" pitchFamily="2" charset="77"/>
              </a:rPr>
              <a:t>Later in the term, our History topic will be the Gun Powder Plot. </a:t>
            </a:r>
          </a:p>
          <a:p>
            <a:endParaRPr lang="en-US" sz="2000" dirty="0">
              <a:latin typeface="Comic Sans MS" panose="030F0902030302020204" pitchFamily="66" charset="0"/>
            </a:endParaRPr>
          </a:p>
        </p:txBody>
      </p:sp>
      <p:sp>
        <p:nvSpPr>
          <p:cNvPr id="10" name="TextBox 9">
            <a:extLst>
              <a:ext uri="{FF2B5EF4-FFF2-40B4-BE49-F238E27FC236}">
                <a16:creationId xmlns:a16="http://schemas.microsoft.com/office/drawing/2014/main" id="{C58EF4E2-7A2C-6B8A-14F6-0A2A2077BF11}"/>
              </a:ext>
            </a:extLst>
          </p:cNvPr>
          <p:cNvSpPr txBox="1"/>
          <p:nvPr/>
        </p:nvSpPr>
        <p:spPr>
          <a:xfrm>
            <a:off x="4850741" y="3288167"/>
            <a:ext cx="3462528" cy="1969770"/>
          </a:xfrm>
          <a:prstGeom prst="rect">
            <a:avLst/>
          </a:prstGeom>
          <a:noFill/>
        </p:spPr>
        <p:txBody>
          <a:bodyPr wrap="square" rtlCol="0">
            <a:spAutoFit/>
          </a:bodyPr>
          <a:lstStyle/>
          <a:p>
            <a:r>
              <a:rPr lang="en-US" sz="1600" dirty="0"/>
              <a:t>                 </a:t>
            </a:r>
          </a:p>
          <a:p>
            <a:endParaRPr lang="en-US" dirty="0">
              <a:latin typeface="Comic Sans MS" panose="030F0902030302020204" pitchFamily="66" charset="0"/>
            </a:endParaRPr>
          </a:p>
          <a:p>
            <a:endParaRPr lang="en-US" dirty="0">
              <a:latin typeface="Comic Sans MS" panose="030F0902030302020204" pitchFamily="66" charset="0"/>
            </a:endParaRPr>
          </a:p>
          <a:p>
            <a:r>
              <a:rPr lang="en-US" sz="1400" dirty="0">
                <a:latin typeface="Bradley Hand ITC TT" pitchFamily="2" charset="77"/>
              </a:rPr>
              <a:t>As part of our computing work we will be getting familiar with some APPs linked to topic work and using Reading Eggs. </a:t>
            </a:r>
          </a:p>
          <a:p>
            <a:r>
              <a:rPr lang="en-US" sz="1400" dirty="0">
                <a:latin typeface="Bradley Hand ITC TT" pitchFamily="2" charset="77"/>
              </a:rPr>
              <a:t>We will also be </a:t>
            </a:r>
            <a:r>
              <a:rPr lang="en-US" sz="1400">
                <a:latin typeface="Bradley Hand ITC TT" pitchFamily="2" charset="77"/>
              </a:rPr>
              <a:t>accessing websites </a:t>
            </a:r>
            <a:r>
              <a:rPr lang="en-US" sz="1400" dirty="0">
                <a:latin typeface="Bradley Hand ITC TT" pitchFamily="2" charset="77"/>
              </a:rPr>
              <a:t>to help us to research. </a:t>
            </a:r>
          </a:p>
        </p:txBody>
      </p:sp>
      <p:sp>
        <p:nvSpPr>
          <p:cNvPr id="11" name="TextBox 10">
            <a:extLst>
              <a:ext uri="{FF2B5EF4-FFF2-40B4-BE49-F238E27FC236}">
                <a16:creationId xmlns:a16="http://schemas.microsoft.com/office/drawing/2014/main" id="{543E9F86-3281-1929-3688-A9E435A0983C}"/>
              </a:ext>
            </a:extLst>
          </p:cNvPr>
          <p:cNvSpPr txBox="1"/>
          <p:nvPr/>
        </p:nvSpPr>
        <p:spPr>
          <a:xfrm>
            <a:off x="8942799" y="439865"/>
            <a:ext cx="2972111" cy="861774"/>
          </a:xfrm>
          <a:prstGeom prst="rect">
            <a:avLst/>
          </a:prstGeom>
          <a:noFill/>
        </p:spPr>
        <p:txBody>
          <a:bodyPr wrap="square" rtlCol="0">
            <a:spAutoFit/>
          </a:bodyPr>
          <a:lstStyle/>
          <a:p>
            <a:r>
              <a:rPr lang="en-US" dirty="0"/>
              <a:t>    </a:t>
            </a:r>
            <a:endParaRPr lang="en-US" u="sng" dirty="0">
              <a:latin typeface="Comic Sans MS" panose="030F0902030302020204" pitchFamily="66" charset="0"/>
            </a:endParaRPr>
          </a:p>
          <a:p>
            <a:endParaRPr lang="en-US" sz="1600" dirty="0">
              <a:latin typeface="Comic Sans MS" panose="030F0902030302020204" pitchFamily="66" charset="0"/>
            </a:endParaRPr>
          </a:p>
          <a:p>
            <a:endParaRPr lang="en-US" sz="1600" dirty="0">
              <a:latin typeface="Comic Sans MS" panose="030F0902030302020204" pitchFamily="66" charset="0"/>
            </a:endParaRPr>
          </a:p>
        </p:txBody>
      </p:sp>
      <p:sp>
        <p:nvSpPr>
          <p:cNvPr id="12" name="TextBox 11">
            <a:extLst>
              <a:ext uri="{FF2B5EF4-FFF2-40B4-BE49-F238E27FC236}">
                <a16:creationId xmlns:a16="http://schemas.microsoft.com/office/drawing/2014/main" id="{56BB177F-9864-FB60-C0C7-64400803DE4F}"/>
              </a:ext>
            </a:extLst>
          </p:cNvPr>
          <p:cNvSpPr txBox="1"/>
          <p:nvPr/>
        </p:nvSpPr>
        <p:spPr>
          <a:xfrm>
            <a:off x="8328698" y="4134553"/>
            <a:ext cx="3773424" cy="2246769"/>
          </a:xfrm>
          <a:prstGeom prst="rect">
            <a:avLst/>
          </a:prstGeom>
          <a:noFill/>
        </p:spPr>
        <p:txBody>
          <a:bodyPr wrap="square" rtlCol="0">
            <a:spAutoFit/>
          </a:bodyPr>
          <a:lstStyle/>
          <a:p>
            <a:r>
              <a:rPr lang="en-US" sz="1400" dirty="0">
                <a:latin typeface="Bradley Hand ITC TT" pitchFamily="2" charset="77"/>
              </a:rPr>
              <a:t>In RE we will be looking at special books, including the Bible. Later in the year we will be exploring the good news of Jesus and celebrating Christmas. We will focus on special messages, how we share news and the special role of the angels in the Christmas story. </a:t>
            </a:r>
          </a:p>
          <a:p>
            <a:r>
              <a:rPr lang="en-US" sz="1400" dirty="0">
                <a:latin typeface="Bradley Hand ITC TT" pitchFamily="2" charset="77"/>
              </a:rPr>
              <a:t>In PSHRE our topics are friendships, community, money and work. </a:t>
            </a:r>
          </a:p>
          <a:p>
            <a:endParaRPr lang="en-US" sz="1400" dirty="0">
              <a:latin typeface="Comic Sans MS" panose="030F0902030302020204" pitchFamily="66" charset="0"/>
            </a:endParaRPr>
          </a:p>
        </p:txBody>
      </p:sp>
      <p:pic>
        <p:nvPicPr>
          <p:cNvPr id="14" name="Picture 13" descr="A pencil with a pink eraser&#10;&#10;Description automatically generated">
            <a:extLst>
              <a:ext uri="{FF2B5EF4-FFF2-40B4-BE49-F238E27FC236}">
                <a16:creationId xmlns:a16="http://schemas.microsoft.com/office/drawing/2014/main" id="{6EDC39A2-BAC9-0442-E6E1-858E5E0E717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19852" y="1011514"/>
            <a:ext cx="1450974" cy="1446550"/>
          </a:xfrm>
          <a:prstGeom prst="rect">
            <a:avLst/>
          </a:prstGeom>
        </p:spPr>
      </p:pic>
      <p:pic>
        <p:nvPicPr>
          <p:cNvPr id="24" name="Picture 23" descr="A blue number three on a black background&#10;&#10;Description automatically generated">
            <a:extLst>
              <a:ext uri="{FF2B5EF4-FFF2-40B4-BE49-F238E27FC236}">
                <a16:creationId xmlns:a16="http://schemas.microsoft.com/office/drawing/2014/main" id="{DABB7838-0236-5DB0-ED27-D80226052E4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62601" y="4317140"/>
            <a:ext cx="760158" cy="1066303"/>
          </a:xfrm>
          <a:prstGeom prst="rect">
            <a:avLst/>
          </a:prstGeom>
        </p:spPr>
      </p:pic>
      <p:pic>
        <p:nvPicPr>
          <p:cNvPr id="29" name="Picture 28" descr="A cartoon of a church&#10;&#10;Description automatically generated">
            <a:extLst>
              <a:ext uri="{FF2B5EF4-FFF2-40B4-BE49-F238E27FC236}">
                <a16:creationId xmlns:a16="http://schemas.microsoft.com/office/drawing/2014/main" id="{675139CF-201B-3BBB-BF9B-6C00DB94911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947008" y="5528435"/>
            <a:ext cx="1501114" cy="1277756"/>
          </a:xfrm>
          <a:prstGeom prst="rect">
            <a:avLst/>
          </a:prstGeom>
        </p:spPr>
      </p:pic>
      <p:pic>
        <p:nvPicPr>
          <p:cNvPr id="32" name="Picture 31" descr="A close-up of hands holding a tablet&#10;&#10;Description automatically generated">
            <a:extLst>
              <a:ext uri="{FF2B5EF4-FFF2-40B4-BE49-F238E27FC236}">
                <a16:creationId xmlns:a16="http://schemas.microsoft.com/office/drawing/2014/main" id="{186C7121-FF62-0178-10D1-F68FB47B0AC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474582" y="3420519"/>
            <a:ext cx="799043" cy="676041"/>
          </a:xfrm>
          <a:prstGeom prst="rect">
            <a:avLst/>
          </a:prstGeom>
        </p:spPr>
      </p:pic>
      <p:sp>
        <p:nvSpPr>
          <p:cNvPr id="8" name="TextBox 7">
            <a:extLst>
              <a:ext uri="{FF2B5EF4-FFF2-40B4-BE49-F238E27FC236}">
                <a16:creationId xmlns:a16="http://schemas.microsoft.com/office/drawing/2014/main" id="{D1EA1973-EEDA-3DD3-F58F-1A7336A4D53F}"/>
              </a:ext>
            </a:extLst>
          </p:cNvPr>
          <p:cNvSpPr txBox="1"/>
          <p:nvPr/>
        </p:nvSpPr>
        <p:spPr>
          <a:xfrm>
            <a:off x="550595" y="47594"/>
            <a:ext cx="2677591" cy="584775"/>
          </a:xfrm>
          <a:prstGeom prst="rect">
            <a:avLst/>
          </a:prstGeom>
          <a:noFill/>
        </p:spPr>
        <p:txBody>
          <a:bodyPr wrap="square" rtlCol="0">
            <a:spAutoFit/>
          </a:bodyPr>
          <a:lstStyle/>
          <a:p>
            <a:r>
              <a:rPr lang="en-US" sz="3200" dirty="0"/>
              <a:t>      </a:t>
            </a:r>
            <a:r>
              <a:rPr lang="en-US" sz="3200" dirty="0">
                <a:latin typeface="Bradley Hand ITC TT" pitchFamily="2" charset="77"/>
              </a:rPr>
              <a:t>DT/ART</a:t>
            </a:r>
          </a:p>
        </p:txBody>
      </p:sp>
      <p:sp>
        <p:nvSpPr>
          <p:cNvPr id="15" name="TextBox 14">
            <a:extLst>
              <a:ext uri="{FF2B5EF4-FFF2-40B4-BE49-F238E27FC236}">
                <a16:creationId xmlns:a16="http://schemas.microsoft.com/office/drawing/2014/main" id="{B27E0B23-B54F-0219-621F-642C2F63ADFC}"/>
              </a:ext>
            </a:extLst>
          </p:cNvPr>
          <p:cNvSpPr txBox="1"/>
          <p:nvPr/>
        </p:nvSpPr>
        <p:spPr>
          <a:xfrm>
            <a:off x="4737330" y="75803"/>
            <a:ext cx="1428750" cy="584775"/>
          </a:xfrm>
          <a:prstGeom prst="rect">
            <a:avLst/>
          </a:prstGeom>
          <a:noFill/>
        </p:spPr>
        <p:txBody>
          <a:bodyPr wrap="square" rtlCol="0">
            <a:spAutoFit/>
          </a:bodyPr>
          <a:lstStyle/>
          <a:p>
            <a:r>
              <a:rPr lang="en-US" sz="3200" dirty="0">
                <a:latin typeface="Bradley Hand ITC TT" pitchFamily="2" charset="77"/>
              </a:rPr>
              <a:t>PE</a:t>
            </a:r>
          </a:p>
        </p:txBody>
      </p:sp>
      <p:sp>
        <p:nvSpPr>
          <p:cNvPr id="19" name="TextBox 18">
            <a:extLst>
              <a:ext uri="{FF2B5EF4-FFF2-40B4-BE49-F238E27FC236}">
                <a16:creationId xmlns:a16="http://schemas.microsoft.com/office/drawing/2014/main" id="{EAC8A924-4A3B-E4DB-EA28-E5D9E46E1A3D}"/>
              </a:ext>
            </a:extLst>
          </p:cNvPr>
          <p:cNvSpPr txBox="1"/>
          <p:nvPr/>
        </p:nvSpPr>
        <p:spPr>
          <a:xfrm>
            <a:off x="1263245" y="2285151"/>
            <a:ext cx="2441092" cy="584775"/>
          </a:xfrm>
          <a:prstGeom prst="rect">
            <a:avLst/>
          </a:prstGeom>
          <a:noFill/>
        </p:spPr>
        <p:txBody>
          <a:bodyPr wrap="square" rtlCol="0">
            <a:spAutoFit/>
          </a:bodyPr>
          <a:lstStyle/>
          <a:p>
            <a:r>
              <a:rPr lang="en-US" sz="3200" dirty="0" err="1">
                <a:latin typeface="Bradley Hand ITC TT" pitchFamily="2" charset="77"/>
              </a:rPr>
              <a:t>Maths</a:t>
            </a:r>
            <a:endParaRPr lang="en-US" sz="3200" dirty="0">
              <a:latin typeface="Bradley Hand ITC TT" pitchFamily="2" charset="77"/>
            </a:endParaRPr>
          </a:p>
        </p:txBody>
      </p:sp>
      <p:sp>
        <p:nvSpPr>
          <p:cNvPr id="21" name="TextBox 20">
            <a:extLst>
              <a:ext uri="{FF2B5EF4-FFF2-40B4-BE49-F238E27FC236}">
                <a16:creationId xmlns:a16="http://schemas.microsoft.com/office/drawing/2014/main" id="{FE553AE5-ABA2-A468-98BE-523BF789407E}"/>
              </a:ext>
            </a:extLst>
          </p:cNvPr>
          <p:cNvSpPr txBox="1"/>
          <p:nvPr/>
        </p:nvSpPr>
        <p:spPr>
          <a:xfrm>
            <a:off x="4779925" y="1936812"/>
            <a:ext cx="3548773" cy="523220"/>
          </a:xfrm>
          <a:prstGeom prst="rect">
            <a:avLst/>
          </a:prstGeom>
          <a:noFill/>
        </p:spPr>
        <p:txBody>
          <a:bodyPr wrap="square" rtlCol="0">
            <a:spAutoFit/>
          </a:bodyPr>
          <a:lstStyle/>
          <a:p>
            <a:r>
              <a:rPr lang="en-US" sz="2800" dirty="0">
                <a:latin typeface="Bradley Hand ITC TT" pitchFamily="2" charset="77"/>
              </a:rPr>
              <a:t> Geography/History</a:t>
            </a:r>
          </a:p>
        </p:txBody>
      </p:sp>
      <p:sp>
        <p:nvSpPr>
          <p:cNvPr id="23" name="TextBox 22">
            <a:extLst>
              <a:ext uri="{FF2B5EF4-FFF2-40B4-BE49-F238E27FC236}">
                <a16:creationId xmlns:a16="http://schemas.microsoft.com/office/drawing/2014/main" id="{52853F07-FE33-D84C-88DF-2547606E159D}"/>
              </a:ext>
            </a:extLst>
          </p:cNvPr>
          <p:cNvSpPr txBox="1"/>
          <p:nvPr/>
        </p:nvSpPr>
        <p:spPr>
          <a:xfrm>
            <a:off x="5258722" y="3425680"/>
            <a:ext cx="2524560" cy="523220"/>
          </a:xfrm>
          <a:prstGeom prst="rect">
            <a:avLst/>
          </a:prstGeom>
          <a:noFill/>
        </p:spPr>
        <p:txBody>
          <a:bodyPr wrap="square" rtlCol="0">
            <a:spAutoFit/>
          </a:bodyPr>
          <a:lstStyle/>
          <a:p>
            <a:r>
              <a:rPr lang="en-US" sz="2800" dirty="0">
                <a:latin typeface="Comic Sans MS" panose="030F0902030302020204" pitchFamily="66" charset="0"/>
              </a:rPr>
              <a:t> </a:t>
            </a:r>
            <a:r>
              <a:rPr lang="en-US" sz="2800" dirty="0">
                <a:latin typeface="Bradley Hand ITC TT" pitchFamily="2" charset="77"/>
              </a:rPr>
              <a:t>Computing</a:t>
            </a:r>
          </a:p>
        </p:txBody>
      </p:sp>
      <p:sp>
        <p:nvSpPr>
          <p:cNvPr id="27" name="TextBox 26">
            <a:extLst>
              <a:ext uri="{FF2B5EF4-FFF2-40B4-BE49-F238E27FC236}">
                <a16:creationId xmlns:a16="http://schemas.microsoft.com/office/drawing/2014/main" id="{1A1F9B3B-5BC1-D4A7-5E34-AC2EB06008D6}"/>
              </a:ext>
            </a:extLst>
          </p:cNvPr>
          <p:cNvSpPr txBox="1"/>
          <p:nvPr/>
        </p:nvSpPr>
        <p:spPr>
          <a:xfrm>
            <a:off x="9056824" y="3476754"/>
            <a:ext cx="2824378" cy="584775"/>
          </a:xfrm>
          <a:prstGeom prst="rect">
            <a:avLst/>
          </a:prstGeom>
          <a:noFill/>
        </p:spPr>
        <p:txBody>
          <a:bodyPr wrap="square" rtlCol="0">
            <a:spAutoFit/>
          </a:bodyPr>
          <a:lstStyle/>
          <a:p>
            <a:r>
              <a:rPr lang="en-US" sz="3200" dirty="0">
                <a:latin typeface="Bradley Hand ITC TT" pitchFamily="2" charset="77"/>
              </a:rPr>
              <a:t>RE/PSHRE</a:t>
            </a:r>
          </a:p>
        </p:txBody>
      </p:sp>
      <p:sp>
        <p:nvSpPr>
          <p:cNvPr id="2" name="TextBox 1">
            <a:extLst>
              <a:ext uri="{FF2B5EF4-FFF2-40B4-BE49-F238E27FC236}">
                <a16:creationId xmlns:a16="http://schemas.microsoft.com/office/drawing/2014/main" id="{D705742C-F942-512B-5E3C-D865A941D17A}"/>
              </a:ext>
            </a:extLst>
          </p:cNvPr>
          <p:cNvSpPr txBox="1"/>
          <p:nvPr/>
        </p:nvSpPr>
        <p:spPr>
          <a:xfrm>
            <a:off x="8429625" y="298029"/>
            <a:ext cx="3436136" cy="523220"/>
          </a:xfrm>
          <a:prstGeom prst="rect">
            <a:avLst/>
          </a:prstGeom>
          <a:noFill/>
        </p:spPr>
        <p:txBody>
          <a:bodyPr wrap="square" rtlCol="0">
            <a:spAutoFit/>
          </a:bodyPr>
          <a:lstStyle/>
          <a:p>
            <a:r>
              <a:rPr lang="en-US" sz="2800" dirty="0">
                <a:latin typeface="Bradley Hand ITC TT" pitchFamily="2" charset="77"/>
              </a:rPr>
              <a:t>English Autumn 2 </a:t>
            </a:r>
          </a:p>
        </p:txBody>
      </p:sp>
      <p:pic>
        <p:nvPicPr>
          <p:cNvPr id="4" name="Picture 3" descr="A cartoon of a child running with a dog&#10;&#10;Description automatically generated">
            <a:extLst>
              <a:ext uri="{FF2B5EF4-FFF2-40B4-BE49-F238E27FC236}">
                <a16:creationId xmlns:a16="http://schemas.microsoft.com/office/drawing/2014/main" id="{F2F15DED-3EBE-E1B5-6A45-1AF5E5FBB31E}"/>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577448" y="99391"/>
            <a:ext cx="923063" cy="680948"/>
          </a:xfrm>
          <a:prstGeom prst="rect">
            <a:avLst/>
          </a:prstGeom>
        </p:spPr>
      </p:pic>
      <p:sp>
        <p:nvSpPr>
          <p:cNvPr id="40" name="TextBox 39">
            <a:extLst>
              <a:ext uri="{FF2B5EF4-FFF2-40B4-BE49-F238E27FC236}">
                <a16:creationId xmlns:a16="http://schemas.microsoft.com/office/drawing/2014/main" id="{8EB12454-9F76-CC2F-A421-168C4264CB9C}"/>
              </a:ext>
            </a:extLst>
          </p:cNvPr>
          <p:cNvSpPr txBox="1"/>
          <p:nvPr/>
        </p:nvSpPr>
        <p:spPr>
          <a:xfrm>
            <a:off x="8902788" y="980589"/>
            <a:ext cx="3012122" cy="2492990"/>
          </a:xfrm>
          <a:prstGeom prst="rect">
            <a:avLst/>
          </a:prstGeom>
          <a:noFill/>
        </p:spPr>
        <p:txBody>
          <a:bodyPr wrap="square" rtlCol="0">
            <a:spAutoFit/>
          </a:bodyPr>
          <a:lstStyle/>
          <a:p>
            <a:r>
              <a:rPr lang="en-US" sz="1200" dirty="0">
                <a:latin typeface="Bradley Hand ITC TT" pitchFamily="2" charset="77"/>
              </a:rPr>
              <a:t>During the second half of the term the children will be looking at non- fiction texts, exploring non -chronological reports, letters and linking our English to History and RE.  We will also be making our writing more interesting by including adjectives and adverbs. </a:t>
            </a:r>
          </a:p>
          <a:p>
            <a:r>
              <a:rPr lang="en-US" sz="1200" dirty="0">
                <a:latin typeface="Bradley Hand ITC TT" pitchFamily="2" charset="77"/>
              </a:rPr>
              <a:t>In addition, we will begin to look at how words are made up of consonants and vowels, helping us to begin looking at Y2 spelling rules. Punctuation such as exclamation marks, question marks and speech marks will also be looked at.</a:t>
            </a:r>
          </a:p>
        </p:txBody>
      </p:sp>
      <p:sp>
        <p:nvSpPr>
          <p:cNvPr id="41" name="Rounded Rectangle 40">
            <a:extLst>
              <a:ext uri="{FF2B5EF4-FFF2-40B4-BE49-F238E27FC236}">
                <a16:creationId xmlns:a16="http://schemas.microsoft.com/office/drawing/2014/main" id="{79636BC9-99DC-15E3-BB95-9F6FDED9317C}"/>
              </a:ext>
            </a:extLst>
          </p:cNvPr>
          <p:cNvSpPr/>
          <p:nvPr/>
        </p:nvSpPr>
        <p:spPr>
          <a:xfrm>
            <a:off x="5633625" y="5383443"/>
            <a:ext cx="1707444" cy="3772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73FF6C7-720E-7BF5-AB2D-2091F0B2E5E5}"/>
              </a:ext>
            </a:extLst>
          </p:cNvPr>
          <p:cNvSpPr txBox="1"/>
          <p:nvPr/>
        </p:nvSpPr>
        <p:spPr>
          <a:xfrm>
            <a:off x="5847037" y="5325666"/>
            <a:ext cx="3190296" cy="523220"/>
          </a:xfrm>
          <a:prstGeom prst="rect">
            <a:avLst/>
          </a:prstGeom>
          <a:noFill/>
        </p:spPr>
        <p:txBody>
          <a:bodyPr wrap="square" rtlCol="0">
            <a:spAutoFit/>
          </a:bodyPr>
          <a:lstStyle/>
          <a:p>
            <a:r>
              <a:rPr lang="en-US" sz="2800" dirty="0">
                <a:latin typeface="Bradley Hand ITC TT" pitchFamily="2" charset="77"/>
              </a:rPr>
              <a:t>Music</a:t>
            </a:r>
            <a:r>
              <a:rPr lang="en-US" dirty="0"/>
              <a:t> </a:t>
            </a:r>
          </a:p>
        </p:txBody>
      </p:sp>
      <p:sp>
        <p:nvSpPr>
          <p:cNvPr id="43" name="Rounded Rectangle 42">
            <a:extLst>
              <a:ext uri="{FF2B5EF4-FFF2-40B4-BE49-F238E27FC236}">
                <a16:creationId xmlns:a16="http://schemas.microsoft.com/office/drawing/2014/main" id="{AD3157A1-3A72-4EF6-9902-2F2984FCB632}"/>
              </a:ext>
            </a:extLst>
          </p:cNvPr>
          <p:cNvSpPr/>
          <p:nvPr/>
        </p:nvSpPr>
        <p:spPr>
          <a:xfrm>
            <a:off x="4661023" y="5856740"/>
            <a:ext cx="3563378" cy="89012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96B86D2-CDD3-732E-1252-6295A32D141E}"/>
              </a:ext>
            </a:extLst>
          </p:cNvPr>
          <p:cNvSpPr txBox="1"/>
          <p:nvPr/>
        </p:nvSpPr>
        <p:spPr>
          <a:xfrm>
            <a:off x="4697605" y="5861597"/>
            <a:ext cx="3172350" cy="830997"/>
          </a:xfrm>
          <a:prstGeom prst="rect">
            <a:avLst/>
          </a:prstGeom>
          <a:noFill/>
        </p:spPr>
        <p:txBody>
          <a:bodyPr wrap="square" rtlCol="0">
            <a:spAutoFit/>
          </a:bodyPr>
          <a:lstStyle/>
          <a:p>
            <a:r>
              <a:rPr lang="en-US" sz="1200" dirty="0">
                <a:latin typeface="Bradley Hand ITC TT" pitchFamily="2" charset="77"/>
              </a:rPr>
              <a:t>This term we will be using our voices to join in with call and </a:t>
            </a:r>
            <a:r>
              <a:rPr lang="en-US" sz="1200">
                <a:latin typeface="Bradley Hand ITC TT" pitchFamily="2" charset="77"/>
              </a:rPr>
              <a:t>respons </a:t>
            </a:r>
            <a:r>
              <a:rPr lang="en-US" sz="1200" dirty="0">
                <a:latin typeface="Bradley Hand ITC TT" pitchFamily="2" charset="77"/>
              </a:rPr>
              <a:t>games, experimenting with dynamics and exploring timbre with non- tuned percussion. </a:t>
            </a:r>
          </a:p>
        </p:txBody>
      </p:sp>
      <p:pic>
        <p:nvPicPr>
          <p:cNvPr id="46" name="Picture 45" descr="A cartoon of a child with wings and halo&#10;&#10;Description automatically generated">
            <a:extLst>
              <a:ext uri="{FF2B5EF4-FFF2-40B4-BE49-F238E27FC236}">
                <a16:creationId xmlns:a16="http://schemas.microsoft.com/office/drawing/2014/main" id="{EE7A312F-DF94-E509-A257-DE0262540407}"/>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1321208" y="3331667"/>
            <a:ext cx="1030154" cy="941385"/>
          </a:xfrm>
          <a:prstGeom prst="rect">
            <a:avLst/>
          </a:prstGeom>
        </p:spPr>
      </p:pic>
      <p:pic>
        <p:nvPicPr>
          <p:cNvPr id="52" name="Picture 51" descr="A fire pit with wood burning&#10;&#10;Description automatically generated">
            <a:extLst>
              <a:ext uri="{FF2B5EF4-FFF2-40B4-BE49-F238E27FC236}">
                <a16:creationId xmlns:a16="http://schemas.microsoft.com/office/drawing/2014/main" id="{9AA5D694-EB07-D2C5-C812-729821C10653}"/>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8120837" y="2382229"/>
            <a:ext cx="703088" cy="937451"/>
          </a:xfrm>
          <a:prstGeom prst="rect">
            <a:avLst/>
          </a:prstGeom>
        </p:spPr>
      </p:pic>
      <p:pic>
        <p:nvPicPr>
          <p:cNvPr id="54" name="Picture 53" descr="A black and white image of a musical note&#10;&#10;Description automatically generated">
            <a:extLst>
              <a:ext uri="{FF2B5EF4-FFF2-40B4-BE49-F238E27FC236}">
                <a16:creationId xmlns:a16="http://schemas.microsoft.com/office/drawing/2014/main" id="{5967A687-F737-BCDB-640B-714E463537C2}"/>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7783282" y="6039763"/>
            <a:ext cx="433819" cy="524077"/>
          </a:xfrm>
          <a:prstGeom prst="rect">
            <a:avLst/>
          </a:prstGeom>
        </p:spPr>
      </p:pic>
    </p:spTree>
    <p:extLst>
      <p:ext uri="{BB962C8B-B14F-4D97-AF65-F5344CB8AC3E}">
        <p14:creationId xmlns:p14="http://schemas.microsoft.com/office/powerpoint/2010/main" val="98258574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600</TotalTime>
  <Words>862</Words>
  <Application>Microsoft Macintosh PowerPoint</Application>
  <PresentationFormat>Widescreen</PresentationFormat>
  <Paragraphs>64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Bradley Hand ITC TT</vt:lpstr>
      <vt:lpstr>Comic Sans MS</vt:lpstr>
      <vt:lpstr>Gill Sans MT</vt:lpstr>
      <vt:lpstr>Gallery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Summer Term </dc:title>
  <dc:creator>Alison Ascroft</dc:creator>
  <cp:lastModifiedBy>Alison Ascroft</cp:lastModifiedBy>
  <cp:revision>61</cp:revision>
  <cp:lastPrinted>2025-09-02T09:49:50Z</cp:lastPrinted>
  <dcterms:created xsi:type="dcterms:W3CDTF">2024-03-21T15:12:55Z</dcterms:created>
  <dcterms:modified xsi:type="dcterms:W3CDTF">2025-09-02T15:00:31Z</dcterms:modified>
</cp:coreProperties>
</file>